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396" r:id="rId2"/>
    <p:sldId id="397" r:id="rId3"/>
    <p:sldId id="398" r:id="rId4"/>
    <p:sldId id="405" r:id="rId5"/>
    <p:sldId id="404" r:id="rId6"/>
    <p:sldId id="403" r:id="rId7"/>
    <p:sldId id="399" r:id="rId8"/>
    <p:sldId id="406" r:id="rId9"/>
    <p:sldId id="407" r:id="rId10"/>
    <p:sldId id="401" r:id="rId11"/>
    <p:sldId id="402" r:id="rId12"/>
    <p:sldId id="389" r:id="rId13"/>
    <p:sldId id="408" r:id="rId14"/>
    <p:sldId id="409" r:id="rId15"/>
    <p:sldId id="415" r:id="rId16"/>
    <p:sldId id="413" r:id="rId17"/>
    <p:sldId id="414" r:id="rId18"/>
    <p:sldId id="410" r:id="rId19"/>
    <p:sldId id="411" r:id="rId20"/>
    <p:sldId id="412" r:id="rId21"/>
    <p:sldId id="391" r:id="rId22"/>
    <p:sldId id="392" r:id="rId23"/>
    <p:sldId id="393" r:id="rId24"/>
    <p:sldId id="394" r:id="rId25"/>
    <p:sldId id="395" r:id="rId26"/>
    <p:sldId id="299" r:id="rId27"/>
    <p:sldId id="349" r:id="rId28"/>
    <p:sldId id="298" r:id="rId29"/>
    <p:sldId id="300" r:id="rId30"/>
    <p:sldId id="357" r:id="rId31"/>
    <p:sldId id="269" r:id="rId32"/>
    <p:sldId id="270" r:id="rId33"/>
    <p:sldId id="344" r:id="rId34"/>
    <p:sldId id="343" r:id="rId35"/>
    <p:sldId id="371" r:id="rId36"/>
    <p:sldId id="383" r:id="rId37"/>
    <p:sldId id="346" r:id="rId38"/>
    <p:sldId id="372" r:id="rId39"/>
    <p:sldId id="373" r:id="rId40"/>
    <p:sldId id="374" r:id="rId41"/>
    <p:sldId id="375" r:id="rId42"/>
    <p:sldId id="358" r:id="rId43"/>
    <p:sldId id="304" r:id="rId44"/>
    <p:sldId id="348" r:id="rId45"/>
    <p:sldId id="282" r:id="rId46"/>
    <p:sldId id="338" r:id="rId47"/>
    <p:sldId id="339" r:id="rId48"/>
    <p:sldId id="318" r:id="rId49"/>
    <p:sldId id="340" r:id="rId50"/>
    <p:sldId id="337" r:id="rId51"/>
    <p:sldId id="350" r:id="rId52"/>
    <p:sldId id="352" r:id="rId53"/>
    <p:sldId id="351" r:id="rId54"/>
    <p:sldId id="353" r:id="rId55"/>
    <p:sldId id="354" r:id="rId56"/>
    <p:sldId id="306" r:id="rId57"/>
    <p:sldId id="355" r:id="rId58"/>
    <p:sldId id="384" r:id="rId59"/>
    <p:sldId id="385" r:id="rId60"/>
    <p:sldId id="275" r:id="rId61"/>
    <p:sldId id="307" r:id="rId62"/>
    <p:sldId id="386" r:id="rId63"/>
    <p:sldId id="276" r:id="rId64"/>
    <p:sldId id="359" r:id="rId65"/>
    <p:sldId id="308" r:id="rId66"/>
    <p:sldId id="309" r:id="rId67"/>
    <p:sldId id="310" r:id="rId68"/>
    <p:sldId id="277" r:id="rId69"/>
    <p:sldId id="377" r:id="rId70"/>
    <p:sldId id="311" r:id="rId71"/>
    <p:sldId id="279" r:id="rId72"/>
    <p:sldId id="312" r:id="rId73"/>
    <p:sldId id="314" r:id="rId74"/>
    <p:sldId id="313" r:id="rId75"/>
    <p:sldId id="315" r:id="rId76"/>
    <p:sldId id="360" r:id="rId77"/>
    <p:sldId id="361" r:id="rId78"/>
    <p:sldId id="319" r:id="rId79"/>
    <p:sldId id="292" r:id="rId80"/>
    <p:sldId id="322" r:id="rId81"/>
    <p:sldId id="321" r:id="rId82"/>
    <p:sldId id="325" r:id="rId83"/>
    <p:sldId id="323" r:id="rId84"/>
    <p:sldId id="326" r:id="rId85"/>
    <p:sldId id="324" r:id="rId86"/>
    <p:sldId id="362" r:id="rId87"/>
    <p:sldId id="364" r:id="rId88"/>
    <p:sldId id="365" r:id="rId89"/>
    <p:sldId id="363" r:id="rId90"/>
    <p:sldId id="320" r:id="rId91"/>
    <p:sldId id="327" r:id="rId92"/>
    <p:sldId id="366" r:id="rId93"/>
    <p:sldId id="286" r:id="rId94"/>
    <p:sldId id="329" r:id="rId95"/>
    <p:sldId id="330" r:id="rId96"/>
    <p:sldId id="285" r:id="rId97"/>
    <p:sldId id="378" r:id="rId98"/>
    <p:sldId id="379" r:id="rId99"/>
    <p:sldId id="380" r:id="rId100"/>
    <p:sldId id="382" r:id="rId101"/>
    <p:sldId id="381" r:id="rId102"/>
    <p:sldId id="290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5" autoAdjust="0"/>
    <p:restoredTop sz="94660"/>
  </p:normalViewPr>
  <p:slideViewPr>
    <p:cSldViewPr>
      <p:cViewPr>
        <p:scale>
          <a:sx n="75" d="100"/>
          <a:sy n="75" d="100"/>
        </p:scale>
        <p:origin x="-3192" y="-8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1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1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76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27684" y="4724400"/>
            <a:ext cx="5088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"/>
                <a:cs typeface="Helvetica"/>
              </a:rPr>
              <a:t>Human behavioral data</a:t>
            </a:r>
          </a:p>
          <a:p>
            <a:pPr algn="ctr"/>
            <a:r>
              <a:rPr lang="en-US" sz="3200" dirty="0" smtClean="0">
                <a:latin typeface="Helvetica"/>
                <a:cs typeface="Helvetica"/>
              </a:rPr>
              <a:t>can give us some insight…</a:t>
            </a:r>
            <a:endParaRPr lang="en-US" sz="3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8839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1000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6337" y="2057400"/>
            <a:ext cx="28562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Thank you!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80" y="4255923"/>
            <a:ext cx="1341120" cy="1915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953000"/>
            <a:ext cx="1536700" cy="1668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276600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343400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2746" y="6248400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5029200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1066800"/>
            <a:ext cx="534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Freedman, D.J. &amp; Assad, J.A. Nature 443, 85–88 (2006).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2362200"/>
            <a:ext cx="840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Sarma</a:t>
            </a:r>
            <a:r>
              <a:rPr lang="nl-NL" dirty="0"/>
              <a:t>, A., </a:t>
            </a:r>
            <a:r>
              <a:rPr lang="nl-NL" dirty="0" err="1"/>
              <a:t>Masse</a:t>
            </a:r>
            <a:r>
              <a:rPr lang="nl-NL" dirty="0"/>
              <a:t>, N.Y., Wang, X.-J. &amp; </a:t>
            </a:r>
            <a:r>
              <a:rPr lang="nl-NL" dirty="0" err="1"/>
              <a:t>Freedman</a:t>
            </a:r>
            <a:r>
              <a:rPr lang="nl-NL" dirty="0"/>
              <a:t>, D.J. Nat. </a:t>
            </a:r>
            <a:r>
              <a:rPr lang="nl-NL" dirty="0" err="1"/>
              <a:t>Neurosci</a:t>
            </a:r>
            <a:r>
              <a:rPr lang="nl-NL" dirty="0"/>
              <a:t>. 19, 143–149 (2016).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4267200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Categorization in monkeys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910058" y="3581400"/>
            <a:ext cx="4000425" cy="30479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609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Operationalizing Categorization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447800" y="2362200"/>
            <a:ext cx="6653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it like to be a monkey doing categorization?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234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81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981200"/>
            <a:ext cx="49411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Implicit learning tasks</a:t>
            </a:r>
            <a:endParaRPr lang="en-US" sz="42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3352800"/>
            <a:ext cx="61080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Two stimuli: learn the rule!</a:t>
            </a:r>
          </a:p>
          <a:p>
            <a:endParaRPr lang="en-US" sz="4200" dirty="0"/>
          </a:p>
          <a:p>
            <a:r>
              <a:rPr lang="en-US" sz="4200" dirty="0" smtClean="0"/>
              <a:t>Press – or don’t press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048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4419600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/24mI6IV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4419600"/>
            <a:ext cx="20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/1QytfqA</a:t>
            </a:r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"/>
            <a:ext cx="64008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3043535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87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36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97125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16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1981200"/>
            <a:ext cx="4839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you learn to categorize the way monkeys do?</a:t>
            </a:r>
          </a:p>
          <a:p>
            <a:endParaRPr lang="en-US" dirty="0"/>
          </a:p>
          <a:p>
            <a:r>
              <a:rPr lang="en-US" dirty="0" err="1" smtClean="0"/>
              <a:t>Dms</a:t>
            </a:r>
            <a:r>
              <a:rPr lang="en-US" dirty="0" smtClean="0"/>
              <a:t> first</a:t>
            </a:r>
          </a:p>
          <a:p>
            <a:endParaRPr lang="en-US" dirty="0"/>
          </a:p>
          <a:p>
            <a:r>
              <a:rPr lang="en-US" dirty="0" smtClean="0"/>
              <a:t>DMC second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0200" y="4343400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Keep in mind these are implicit learning tasks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5562600"/>
            <a:ext cx="901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 tasks are about abstract categories, but # of categories is different, and range of features</a:t>
            </a:r>
          </a:p>
          <a:p>
            <a:r>
              <a:rPr lang="en-US" dirty="0" smtClean="0"/>
              <a:t>In the categories is different, hard to infer from behavior what they are doing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7800" y="2286000"/>
            <a:ext cx="393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monkeys? What do they do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4038600"/>
            <a:ext cx="70763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Obvious issue: monkeys might not pick up on the abstractions right away,</a:t>
            </a:r>
          </a:p>
          <a:p>
            <a:r>
              <a:rPr lang="en-US" dirty="0" smtClean="0"/>
              <a:t>That’s okay they learn over time…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Except that they don’t.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1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2438400"/>
            <a:ext cx="4480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 task, monkeys look really really different</a:t>
            </a:r>
          </a:p>
          <a:p>
            <a:r>
              <a:rPr lang="en-US" dirty="0" smtClean="0"/>
              <a:t>Threshold demo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267200"/>
            <a:ext cx="6452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Monkeys aren’t bad at motion discrimination (neither are humans)</a:t>
            </a:r>
          </a:p>
          <a:p>
            <a:r>
              <a:rPr lang="en-US" dirty="0" smtClean="0"/>
              <a:t>So why are they so bad at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49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1524000"/>
            <a:ext cx="4549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DMC task—show that humans are not so good</a:t>
            </a:r>
          </a:p>
          <a:p>
            <a:endParaRPr lang="en-US" dirty="0"/>
          </a:p>
          <a:p>
            <a:r>
              <a:rPr lang="en-US" dirty="0" smtClean="0"/>
              <a:t>Dichotomy 2x2 matrix: </a:t>
            </a:r>
            <a:r>
              <a:rPr lang="en-US" dirty="0" err="1" smtClean="0"/>
              <a:t>dms</a:t>
            </a:r>
            <a:r>
              <a:rPr lang="en-US" dirty="0" smtClean="0"/>
              <a:t>/</a:t>
            </a:r>
            <a:r>
              <a:rPr lang="en-US" dirty="0" err="1" smtClean="0"/>
              <a:t>dmc</a:t>
            </a:r>
            <a:r>
              <a:rPr lang="en-US" dirty="0" smtClean="0"/>
              <a:t> vs. hum/</a:t>
            </a:r>
            <a:r>
              <a:rPr lang="en-US" dirty="0" err="1" smtClean="0"/>
              <a:t>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60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1219200"/>
            <a:ext cx="6627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want to understand humans</a:t>
            </a:r>
          </a:p>
          <a:p>
            <a:endParaRPr lang="en-US" dirty="0"/>
          </a:p>
          <a:p>
            <a:r>
              <a:rPr lang="en-US" dirty="0" smtClean="0"/>
              <a:t>What do we gain from monkey models if we don’t </a:t>
            </a:r>
            <a:r>
              <a:rPr lang="en-US" dirty="0" err="1" smtClean="0"/>
              <a:t>cleary</a:t>
            </a:r>
            <a:r>
              <a:rPr lang="en-US" dirty="0" smtClean="0"/>
              <a:t> understand</a:t>
            </a:r>
          </a:p>
          <a:p>
            <a:r>
              <a:rPr lang="en-US" dirty="0" smtClean="0"/>
              <a:t>What the monkeys are doing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3810000"/>
            <a:ext cx="15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monkeys do matching? (skinner vs. </a:t>
            </a:r>
            <a:r>
              <a:rPr lang="en-US" dirty="0" err="1" smtClean="0"/>
              <a:t>chomsky</a:t>
            </a:r>
            <a:r>
              <a:rPr lang="en-US" dirty="0" smtClean="0"/>
              <a:t>, operant conditioning</a:t>
            </a:r>
          </a:p>
          <a:p>
            <a:r>
              <a:rPr lang="en-US" dirty="0" smtClean="0"/>
              <a:t>Vs. matching)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75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5933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8" name="Freeform 7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3678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6" name="Group 15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3" name="Picture 2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8" name="Group 17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757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6553200"/>
            <a:ext cx="3439510" cy="927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28800" y="-3276600"/>
            <a:ext cx="5867400" cy="3429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pic>
        <p:nvPicPr>
          <p:cNvPr id="2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819401" y="762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94400" y="-5334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4502151" y="1065159"/>
            <a:ext cx="381000" cy="298449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095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2590800"/>
            <a:ext cx="357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pictures of 5.15 game… for fun!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7400" y="59436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#five15game</a:t>
            </a:r>
            <a:endParaRPr lang="en-US" sz="3600" dirty="0" smtClean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6553200"/>
            <a:ext cx="3439510" cy="927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28800" y="-3276600"/>
            <a:ext cx="5867400" cy="3429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pic>
        <p:nvPicPr>
          <p:cNvPr id="2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405506" y="3745977"/>
            <a:ext cx="2602117" cy="2574691"/>
          </a:xfrm>
          <a:prstGeom prst="ellipse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184900" y="3780668"/>
            <a:ext cx="2565923" cy="2540001"/>
          </a:xfrm>
          <a:prstGeom prst="ellipse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19401" y="762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994400" y="-5334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>
            <a:off x="4502151" y="1065159"/>
            <a:ext cx="381000" cy="298449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2447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6429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</a:t>
            </a:r>
            <a:r>
              <a:rPr lang="en-US" sz="4800" strike="sngStrike" dirty="0" smtClean="0">
                <a:latin typeface="Helvetica"/>
                <a:cs typeface="Helvetica"/>
              </a:rPr>
              <a:t>monkey</a:t>
            </a:r>
            <a:r>
              <a:rPr lang="en-US" sz="4800" dirty="0" smtClean="0">
                <a:latin typeface="Helvetica"/>
                <a:cs typeface="Helvetica"/>
              </a:rPr>
              <a:t>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8205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7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4800" y="1143000"/>
            <a:ext cx="8559800" cy="5562600"/>
            <a:chOff x="304800" y="1143000"/>
            <a:chExt cx="8559800" cy="5562600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62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152400"/>
            <a:ext cx="453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Weather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1143000"/>
            <a:ext cx="8559800" cy="5562600"/>
            <a:chOff x="304800" y="1143000"/>
            <a:chExt cx="8559800" cy="5562600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7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152400"/>
            <a:ext cx="453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Weather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1143000"/>
            <a:ext cx="8559800" cy="5562600"/>
            <a:chOff x="304800" y="1143000"/>
            <a:chExt cx="8559800" cy="5562600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723921" y="762000"/>
            <a:ext cx="33946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but also</a:t>
            </a:r>
          </a:p>
          <a:p>
            <a:pPr algn="ctr"/>
            <a:r>
              <a:rPr lang="en-US" sz="4800" dirty="0" smtClean="0"/>
              <a:t>Geography…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40025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71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92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152400"/>
            <a:ext cx="5220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# of Faculty</a:t>
            </a:r>
            <a:endParaRPr lang="en-US" sz="4800" dirty="0"/>
          </a:p>
        </p:txBody>
      </p:sp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71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152400"/>
            <a:ext cx="4891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In the US?</a:t>
            </a:r>
            <a:endParaRPr lang="en-US" sz="4800" dirty="0"/>
          </a:p>
        </p:txBody>
      </p:sp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71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00400" y="4495800"/>
            <a:ext cx="2848437" cy="2078818"/>
            <a:chOff x="3352800" y="4572000"/>
            <a:chExt cx="2848437" cy="2078818"/>
          </a:xfrm>
        </p:grpSpPr>
        <p:pic>
          <p:nvPicPr>
            <p:cNvPr id="7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562600"/>
              <a:ext cx="1934037" cy="108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5029200"/>
              <a:ext cx="1591705" cy="103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4572000"/>
              <a:ext cx="1617161" cy="1212871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124200" y="381000"/>
            <a:ext cx="3073400" cy="1997254"/>
            <a:chOff x="304800" y="1143000"/>
            <a:chExt cx="8559800" cy="5562600"/>
          </a:xfrm>
        </p:grpSpPr>
        <p:pic>
          <p:nvPicPr>
            <p:cNvPr id="11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62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4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52400"/>
            <a:ext cx="2540001" cy="2540000"/>
          </a:xfrm>
          <a:prstGeom prst="rect">
            <a:avLst/>
          </a:prstGeom>
        </p:spPr>
      </p:pic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4684394" y="152400"/>
            <a:ext cx="2540001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6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381000"/>
            <a:ext cx="3073400" cy="1997254"/>
            <a:chOff x="304800" y="1143000"/>
            <a:chExt cx="8559800" cy="5562600"/>
          </a:xfrm>
        </p:grpSpPr>
        <p:pic>
          <p:nvPicPr>
            <p:cNvPr id="11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81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0400" y="4495800"/>
            <a:ext cx="2848437" cy="2078818"/>
            <a:chOff x="3352800" y="4572000"/>
            <a:chExt cx="2848437" cy="2078818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562600"/>
              <a:ext cx="1934037" cy="108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5029200"/>
              <a:ext cx="1591705" cy="103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4572000"/>
              <a:ext cx="1617161" cy="1212871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124200" y="381000"/>
            <a:ext cx="3073400" cy="1997254"/>
            <a:chOff x="304800" y="1143000"/>
            <a:chExt cx="8559800" cy="5562600"/>
          </a:xfrm>
        </p:grpSpPr>
        <p:pic>
          <p:nvPicPr>
            <p:cNvPr id="10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23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289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06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33" y="38862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4158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8100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6822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8100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400" y="2590800"/>
            <a:ext cx="195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Helvetica"/>
                <a:cs typeface="Helvetica"/>
              </a:rPr>
              <a:t>Match to</a:t>
            </a:r>
          </a:p>
          <a:p>
            <a:pPr algn="ctr"/>
            <a:r>
              <a:rPr lang="en-US" sz="3600" dirty="0" smtClean="0">
                <a:latin typeface="Helvetica"/>
                <a:cs typeface="Helvetica"/>
              </a:rPr>
              <a:t>Sample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7147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567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humans…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8863" y="2667000"/>
            <a:ext cx="66575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…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doing </a:t>
            </a:r>
            <a:r>
              <a:rPr lang="en-US" sz="4800" b="1" dirty="0" smtClean="0">
                <a:latin typeface="Helvetica" pitchFamily="34" charset="0"/>
                <a:cs typeface="Helvetica" pitchFamily="34" charset="0"/>
              </a:rPr>
              <a:t>categorization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0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085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152400"/>
            <a:ext cx="617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Arup </a:t>
            </a:r>
            <a:r>
              <a:rPr lang="en-US" dirty="0" err="1" smtClean="0"/>
              <a:t>Sarma</a:t>
            </a:r>
            <a:r>
              <a:rPr lang="en-US" dirty="0" smtClean="0"/>
              <a:t>, Nick Masse, X Wang, David Freedman @ U Chicago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28600"/>
            <a:ext cx="990600" cy="1415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304800"/>
            <a:ext cx="1122947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838200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0" y="1676400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9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533397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19592264">
            <a:off x="1123145" y="3093694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8902643">
            <a:off x="3134314" y="1475321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533397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19592264">
            <a:off x="1123145" y="3093694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8902643">
            <a:off x="3134314" y="1475321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2209800" y="4724400"/>
            <a:ext cx="1701802" cy="1701801"/>
          </a:xfrm>
          <a:prstGeom prst="rect">
            <a:avLst/>
          </a:prstGeom>
        </p:spPr>
      </p:pic>
      <p:pic>
        <p:nvPicPr>
          <p:cNvPr id="12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2099063">
            <a:off x="4444909" y="2539909"/>
            <a:ext cx="1701802" cy="1701801"/>
          </a:xfrm>
          <a:prstGeom prst="rect">
            <a:avLst/>
          </a:prstGeom>
        </p:spPr>
      </p:pic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3446709">
            <a:off x="6578509" y="3225710"/>
            <a:ext cx="1701802" cy="1701801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6934201" y="1143001"/>
            <a:ext cx="1701802" cy="1701801"/>
          </a:xfrm>
          <a:prstGeom prst="rect">
            <a:avLst/>
          </a:prstGeom>
        </p:spPr>
      </p:pic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9825003">
            <a:off x="4928513" y="4952086"/>
            <a:ext cx="1701802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4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3810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 rot="18902643">
            <a:off x="314916" y="-1572673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4600" y="1066800"/>
            <a:ext cx="1701802" cy="1701801"/>
          </a:xfrm>
          <a:prstGeom prst="rect">
            <a:avLst/>
          </a:prstGeom>
        </p:spPr>
      </p:pic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96328">
            <a:off x="4444909" y="2539909"/>
            <a:ext cx="1701802" cy="1701801"/>
          </a:xfrm>
          <a:prstGeom prst="rect">
            <a:avLst/>
          </a:prstGeom>
        </p:spPr>
      </p:pic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344945">
            <a:off x="4765642" y="4797456"/>
            <a:ext cx="1701802" cy="17018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8690330">
            <a:off x="-1611722" y="345498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2590799" y="4419601"/>
            <a:ext cx="1701802" cy="1701801"/>
          </a:xfrm>
          <a:prstGeom prst="rect">
            <a:avLst/>
          </a:prstGeom>
        </p:spPr>
      </p:pic>
      <p:pic>
        <p:nvPicPr>
          <p:cNvPr id="18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0562792">
            <a:off x="6539013" y="3262413"/>
            <a:ext cx="1701802" cy="17018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8690330">
            <a:off x="-2297521" y="2936300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1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352800"/>
            <a:ext cx="4136951" cy="332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8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352800"/>
            <a:ext cx="4136951" cy="332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1940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567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humans…</a:t>
            </a:r>
          </a:p>
          <a:p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2000" y="2743200"/>
            <a:ext cx="715224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And when that breaks down, using </a:t>
            </a:r>
            <a:endParaRPr lang="en-US" sz="3600" dirty="0" smtClean="0"/>
          </a:p>
          <a:p>
            <a:r>
              <a:rPr lang="en-US" sz="3600" dirty="0" smtClean="0"/>
              <a:t>humans </a:t>
            </a:r>
            <a:r>
              <a:rPr lang="en-US" sz="3600" dirty="0"/>
              <a:t>as models for the monkeys…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2" name="Picture 2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7" name="Group 1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19" name="Freeform 1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82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3276600" y="3352800"/>
            <a:ext cx="8736067" cy="5029200"/>
            <a:chOff x="-2286000" y="3429000"/>
            <a:chExt cx="7677150" cy="4419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5400" y="3886200"/>
              <a:ext cx="6686550" cy="2533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-2286000" y="3886200"/>
              <a:ext cx="4267200" cy="3962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52600" y="3429000"/>
              <a:ext cx="762000" cy="7075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733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3276600" y="3352800"/>
            <a:ext cx="8736067" cy="5029200"/>
            <a:chOff x="-2286000" y="3429000"/>
            <a:chExt cx="7677150" cy="4419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5400" y="3886200"/>
              <a:ext cx="6686550" cy="2533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-2286000" y="3886200"/>
              <a:ext cx="4267200" cy="3962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52600" y="3429000"/>
              <a:ext cx="762000" cy="7075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34" name="Rectangle 33"/>
          <p:cNvSpPr/>
          <p:nvPr/>
        </p:nvSpPr>
        <p:spPr>
          <a:xfrm>
            <a:off x="-914400" y="-990600"/>
            <a:ext cx="10210800" cy="8928538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209800" y="1752600"/>
            <a:ext cx="4749800" cy="3086665"/>
            <a:chOff x="304800" y="1143000"/>
            <a:chExt cx="8559800" cy="5562600"/>
          </a:xfrm>
        </p:grpSpPr>
        <p:pic>
          <p:nvPicPr>
            <p:cNvPr id="36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570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9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316" y="2667000"/>
            <a:ext cx="724268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…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doing </a:t>
            </a:r>
            <a:r>
              <a:rPr lang="en-US" sz="4800" b="1" dirty="0" smtClean="0">
                <a:latin typeface="Helvetica" pitchFamily="34" charset="0"/>
                <a:cs typeface="Helvetica" pitchFamily="34" charset="0"/>
              </a:rPr>
              <a:t>sample matching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0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7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97125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77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34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8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3600"/>
            <a:ext cx="66865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924800" y="1676400"/>
            <a:ext cx="3894667" cy="30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3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3902464" y="5791201"/>
            <a:ext cx="838200" cy="0"/>
          </a:xfrm>
          <a:prstGeom prst="line">
            <a:avLst/>
          </a:prstGeom>
          <a:ln w="76200" cmpd="sng">
            <a:solidFill>
              <a:srgbClr val="C777B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69264" y="5638801"/>
            <a:ext cx="178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to Sample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438400" y="457200"/>
            <a:ext cx="4371780" cy="1400585"/>
            <a:chOff x="2486220" y="4323566"/>
            <a:chExt cx="4371780" cy="140058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857821" y="5156425"/>
              <a:ext cx="838200" cy="0"/>
            </a:xfrm>
            <a:prstGeom prst="line">
              <a:avLst/>
            </a:prstGeom>
            <a:ln w="76200" cmpd="sng">
              <a:solidFill>
                <a:srgbClr val="9EC35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924621" y="5004025"/>
              <a:ext cx="1933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Match to Category</a:t>
              </a:r>
              <a:endParaRPr lang="en-US" dirty="0"/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6220" y="4323566"/>
              <a:ext cx="1277005" cy="1400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410200"/>
            <a:ext cx="1224542" cy="1224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228600" y="1676400"/>
            <a:ext cx="9180668" cy="3429000"/>
            <a:chOff x="-304800" y="838200"/>
            <a:chExt cx="9180668" cy="3429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990600"/>
              <a:ext cx="8647268" cy="327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971800" y="1524000"/>
              <a:ext cx="1066800" cy="457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304800" y="990600"/>
              <a:ext cx="106680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19600" y="914400"/>
              <a:ext cx="1066800" cy="381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914400"/>
              <a:ext cx="2895600" cy="609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143000" y="838200"/>
              <a:ext cx="3276600" cy="609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419600" y="1752600"/>
              <a:ext cx="381000" cy="1676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39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1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7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926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0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327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36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08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71120" y="411480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09700" y="4203700"/>
            <a:ext cx="21275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 smtClean="0"/>
              <a:t>human</a:t>
            </a:r>
            <a:endParaRPr lang="en-US" sz="52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6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5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04800" y="-5257800"/>
            <a:ext cx="14121848" cy="11811000"/>
            <a:chOff x="533400" y="-3886200"/>
            <a:chExt cx="12573000" cy="1051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-3886200"/>
              <a:ext cx="11506200" cy="989533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33400" y="-762000"/>
              <a:ext cx="12573000" cy="2514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943600" y="1676400"/>
              <a:ext cx="62484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63000" y="1981200"/>
              <a:ext cx="4038600" cy="464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3621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0"/>
            <a:ext cx="545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62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0"/>
            <a:ext cx="545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6257" y="609600"/>
            <a:ext cx="367657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sz="4600" dirty="0" smtClean="0">
                <a:latin typeface="Helvetica"/>
                <a:cs typeface="Helvetica"/>
              </a:rPr>
              <a:t>~75% correct</a:t>
            </a:r>
            <a:endParaRPr lang="en-US" sz="4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061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31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51548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56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932570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37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21200" y="990600"/>
            <a:ext cx="5842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21200" y="990600"/>
            <a:ext cx="5842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95800" y="762000"/>
            <a:ext cx="317500" cy="571500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953000" y="4419600"/>
            <a:ext cx="205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14800" y="4876800"/>
            <a:ext cx="27432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4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2667000"/>
            <a:ext cx="2819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953000" y="4419600"/>
            <a:ext cx="205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14800" y="4876800"/>
            <a:ext cx="27432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0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2667000"/>
            <a:ext cx="2819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884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152400"/>
            <a:ext cx="5105400" cy="533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824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362200" y="4495800"/>
            <a:ext cx="5257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48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498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43400" y="1219200"/>
            <a:ext cx="4572000" cy="3752850"/>
            <a:chOff x="4343400" y="1219200"/>
            <a:chExt cx="4572000" cy="3752850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400" y="-76200"/>
            <a:ext cx="5400317" cy="5638800"/>
            <a:chOff x="25400" y="-76200"/>
            <a:chExt cx="5400317" cy="56388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9566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71120" y="411480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4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611267" y="3784600"/>
            <a:ext cx="2606317" cy="2721413"/>
            <a:chOff x="25400" y="-76200"/>
            <a:chExt cx="5400317" cy="5638800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38800" y="3733800"/>
            <a:ext cx="3505200" cy="2877185"/>
            <a:chOff x="4343400" y="1219200"/>
            <a:chExt cx="4572000" cy="375285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3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611267" y="3784600"/>
            <a:ext cx="2606317" cy="2721413"/>
            <a:chOff x="25400" y="-76200"/>
            <a:chExt cx="5400317" cy="5638800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38800" y="3733800"/>
            <a:ext cx="3505200" cy="2877185"/>
            <a:chOff x="4343400" y="1219200"/>
            <a:chExt cx="4572000" cy="375285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886200" y="-2895600"/>
            <a:ext cx="7288696" cy="6096000"/>
            <a:chOff x="533400" y="-3886200"/>
            <a:chExt cx="12573000" cy="105156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" y="-3886200"/>
              <a:ext cx="11506200" cy="989533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33400" y="-762000"/>
              <a:ext cx="12573000" cy="2514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43600" y="1676400"/>
              <a:ext cx="62484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63000" y="1981200"/>
              <a:ext cx="4038600" cy="464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84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11701</TotalTime>
  <Words>829</Words>
  <Application>Microsoft Macintosh PowerPoint</Application>
  <PresentationFormat>On-screen Show (4:3)</PresentationFormat>
  <Paragraphs>180</Paragraphs>
  <Slides>102</Slides>
  <Notes>4</Notes>
  <HiddenSlides>0</HiddenSlides>
  <MMClips>33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GLab</cp:lastModifiedBy>
  <cp:revision>204</cp:revision>
  <dcterms:created xsi:type="dcterms:W3CDTF">2016-02-09T18:39:14Z</dcterms:created>
  <dcterms:modified xsi:type="dcterms:W3CDTF">2016-02-23T01:02:08Z</dcterms:modified>
</cp:coreProperties>
</file>